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Nunito"/>
      <p:regular r:id="rId65"/>
      <p:bold r:id="rId66"/>
      <p:italic r:id="rId67"/>
      <p:boldItalic r:id="rId68"/>
    </p:embeddedFont>
    <p:embeddedFont>
      <p:font typeface="Maven Pro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F3F23A-97F7-4F94-BF15-DE8714CC163A}">
  <a:tblStyle styleId="{13F3F23A-97F7-4F94-BF15-DE8714CC16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MavenPr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Nunito-bold.fntdata"/><Relationship Id="rId21" Type="http://schemas.openxmlformats.org/officeDocument/2006/relationships/slide" Target="slides/slide16.xml"/><Relationship Id="rId65" Type="http://schemas.openxmlformats.org/officeDocument/2006/relationships/font" Target="fonts/Nunito-regular.fntdata"/><Relationship Id="rId24" Type="http://schemas.openxmlformats.org/officeDocument/2006/relationships/slide" Target="slides/slide19.xml"/><Relationship Id="rId68" Type="http://schemas.openxmlformats.org/officeDocument/2006/relationships/font" Target="fonts/Nunito-boldItalic.fntdata"/><Relationship Id="rId23" Type="http://schemas.openxmlformats.org/officeDocument/2006/relationships/slide" Target="slides/slide18.xml"/><Relationship Id="rId67" Type="http://schemas.openxmlformats.org/officeDocument/2006/relationships/font" Target="fonts/Nunito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avenPr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6c652de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b6c652de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6c652de8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b6c652de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b6c652de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b6c652de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6c652de8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6c652de8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6c652de8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b6c652de8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6c652de8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b6c652de8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6c652de8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b6c652de8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6c652de8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6c652de8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6c652de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b6c652de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6c652de8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b6c652de8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6c652de8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6c652de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6c652de8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b6c652de8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6c652de8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b6c652de8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6c652de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b6c652de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6c652de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b6c652de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6c652de8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b6c652de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b6c652de8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b6c652de8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6c652de8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b6c652de8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6c652de8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b6c652de8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6c652de8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b6c652de8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6c652de8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b6c652de8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6c652de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6c652de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6c652de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b6c652de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6c652de8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6c652de8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b6c652de8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b6c652de8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b6c652de8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b6c652de8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6c652de8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b6c652de8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6c652de8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b6c652de8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6c652de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b6c652de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b6c652de8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b6c652de8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6c652de8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b6c652de8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6c652de8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b6c652de8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6c652de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6c652de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8e2de233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8e2de233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8e2de233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8e2de233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6c652de8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b6c652de8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b6c652de8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b6c652de8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6c652de8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b6c652de8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b6c652de8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b6c652de8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b6c652de8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b6c652de8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b6c652de8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b6c652de8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b6c652de8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b6c652de8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b6c652de8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b6c652de8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6c652de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6c652de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b6c652de8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b6c652de8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6c652de8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b6c652de8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b6c652de8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b6c652de8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6c652de8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b6c652de8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b6c652de8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b6c652de8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b6c652de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b6c652de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b6c652de8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b6c652de8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b6c652de8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b6c652de8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b6c652de8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b6c652de8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b6c652de8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b6c652de8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6c652de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6c652de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6c652de8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b6c652de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6c652de8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6c652de8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6c652de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b6c652de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gif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clarifai.com/demo" TargetMode="External"/><Relationship Id="rId4" Type="http://schemas.openxmlformats.org/officeDocument/2006/relationships/hyperlink" Target="http://www.metamind.i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423617"/>
            <a:ext cx="7503900" cy="30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a las redes de aprendizaje profundo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Ing. Juan M. Rodríguez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en e</a:t>
            </a:r>
            <a:r>
              <a:rPr lang="en"/>
              <a:t>ntrenamiento de Redes Neuronales Profundas</a:t>
            </a:r>
            <a:endParaRPr/>
          </a:p>
        </p:txBody>
      </p:sp>
      <p:sp>
        <p:nvSpPr>
          <p:cNvPr id="335" name="Google Shape;335;p22"/>
          <p:cNvSpPr txBox="1"/>
          <p:nvPr>
            <p:ph idx="1" type="body"/>
          </p:nvPr>
        </p:nvSpPr>
        <p:spPr>
          <a:xfrm>
            <a:off x="638575" y="1990050"/>
            <a:ext cx="3525300" cy="28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Tiempo de Entrenamiento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 entrenamiento de una red de aprendizaje profundo puede tardar meses, pero con modernos GPUs puede tardar menos de una semana.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/>
              <a:t>1</a:t>
            </a:r>
            <a:r>
              <a:rPr lang="en" sz="2400"/>
              <a:t> día vs  </a:t>
            </a:r>
            <a:r>
              <a:rPr b="1" lang="en" sz="2400"/>
              <a:t>8</a:t>
            </a:r>
            <a:r>
              <a:rPr lang="en" sz="2400"/>
              <a:t> meses</a:t>
            </a:r>
            <a:endParaRPr sz="2400"/>
          </a:p>
        </p:txBody>
      </p:sp>
      <p:sp>
        <p:nvSpPr>
          <p:cNvPr id="336" name="Google Shape;336;p22"/>
          <p:cNvSpPr txBox="1"/>
          <p:nvPr>
            <p:ph idx="1" type="body"/>
          </p:nvPr>
        </p:nvSpPr>
        <p:spPr>
          <a:xfrm>
            <a:off x="4771075" y="1990050"/>
            <a:ext cx="35253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Desvanecimiento del Gradiente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38" y="2484150"/>
            <a:ext cx="3221775" cy="1891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ctrTitle"/>
          </p:nvPr>
        </p:nvSpPr>
        <p:spPr>
          <a:xfrm>
            <a:off x="290100" y="201154"/>
            <a:ext cx="8563800" cy="47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cambió entre 2006 y 2007 gracias a 3 papers publicados por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Lecun 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Bengio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Restricted Boltzmann Machines</a:t>
            </a:r>
            <a:endParaRPr/>
          </a:p>
        </p:txBody>
      </p:sp>
      <p:sp>
        <p:nvSpPr>
          <p:cNvPr id="348" name="Google Shape;348;p24"/>
          <p:cNvSpPr txBox="1"/>
          <p:nvPr>
            <p:ph idx="1" type="body"/>
          </p:nvPr>
        </p:nvSpPr>
        <p:spPr>
          <a:xfrm>
            <a:off x="752700" y="1300950"/>
            <a:ext cx="70305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Geoff Hinton</a:t>
            </a:r>
            <a:r>
              <a:rPr lang="en" sz="1400"/>
              <a:t>, fue el primero en encontrar una solución al problema de las redes de aprendizaje profundo. Es considerado el</a:t>
            </a:r>
            <a:r>
              <a:rPr b="1" lang="en" sz="1400"/>
              <a:t> padre del Deep Learning</a:t>
            </a:r>
            <a:r>
              <a:rPr lang="en" sz="1400"/>
              <a:t>.</a:t>
            </a:r>
            <a:endParaRPr sz="1400"/>
          </a:p>
        </p:txBody>
      </p:sp>
      <p:pic>
        <p:nvPicPr>
          <p:cNvPr id="349" name="Google Shape;3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050" y="2055750"/>
            <a:ext cx="1835381" cy="27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Restricted Boltzmann Machines</a:t>
            </a:r>
            <a:endParaRPr/>
          </a:p>
        </p:txBody>
      </p:sp>
      <p:sp>
        <p:nvSpPr>
          <p:cNvPr id="355" name="Google Shape;355;p25"/>
          <p:cNvSpPr txBox="1"/>
          <p:nvPr>
            <p:ph idx="1" type="body"/>
          </p:nvPr>
        </p:nvSpPr>
        <p:spPr>
          <a:xfrm>
            <a:off x="752700" y="1300950"/>
            <a:ext cx="39309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ejecutar una entrada en sentido directo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hacer la ejecución en sentido inverso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comparar con </a:t>
            </a:r>
            <a:r>
              <a:rPr b="1" lang="en" sz="1400"/>
              <a:t>KL Divergence</a:t>
            </a:r>
            <a:r>
              <a:rPr lang="en" sz="1400"/>
              <a:t> y ajustar pesos y bias, hasta que las salidas de la red invertida coinciden con las entradas, o se acercan lo más posible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356" name="Google Shape;3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675" y="1300950"/>
            <a:ext cx="3650625" cy="318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Belief Nets</a:t>
            </a:r>
            <a:endParaRPr/>
          </a:p>
        </p:txBody>
      </p:sp>
      <p:sp>
        <p:nvSpPr>
          <p:cNvPr id="362" name="Google Shape;362;p26"/>
          <p:cNvSpPr txBox="1"/>
          <p:nvPr>
            <p:ph idx="1" type="body"/>
          </p:nvPr>
        </p:nvSpPr>
        <p:spPr>
          <a:xfrm>
            <a:off x="752700" y="1300950"/>
            <a:ext cx="39309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Concebidas por </a:t>
            </a:r>
            <a:r>
              <a:rPr b="1" lang="en" sz="1400"/>
              <a:t>Geoff Hinton</a:t>
            </a:r>
            <a:r>
              <a:rPr lang="en" sz="1400"/>
              <a:t> como una alternativa al  backpropagation.  Por ello fue inmediatamente contratado por Google.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Una red  </a:t>
            </a:r>
            <a:r>
              <a:rPr b="1" lang="en" sz="1400"/>
              <a:t>Deep Belief Net</a:t>
            </a:r>
            <a:r>
              <a:rPr lang="en" sz="1400"/>
              <a:t> es exactamente igual a un </a:t>
            </a:r>
            <a:r>
              <a:rPr b="1" lang="en" sz="1400"/>
              <a:t>perceptrón multicapa,</a:t>
            </a:r>
            <a:r>
              <a:rPr lang="en" sz="1400"/>
              <a:t> pero su método de entrenamiento es completamente diferente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63" name="Google Shape;3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600" y="674325"/>
            <a:ext cx="4094220" cy="38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Belief Nets</a:t>
            </a:r>
            <a:endParaRPr/>
          </a:p>
        </p:txBody>
      </p:sp>
      <p:graphicFrame>
        <p:nvGraphicFramePr>
          <p:cNvPr id="369" name="Google Shape;369;p27"/>
          <p:cNvGraphicFramePr/>
          <p:nvPr/>
        </p:nvGraphicFramePr>
        <p:xfrm>
          <a:off x="952500" y="135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{13F3F23A-97F7-4F94-BF15-DE8714CC163A}</a:tableStyleId>
              </a:tblPr>
              <a:tblGrid>
                <a:gridCol w="3619500"/>
                <a:gridCol w="3619500"/>
              </a:tblGrid>
              <a:tr h="261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Primera RBM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Segunda</a:t>
                      </a:r>
                      <a:r>
                        <a:rPr lang="en"/>
                        <a:t> RBM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0" name="Google Shape;3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850" y="1597877"/>
            <a:ext cx="3067905" cy="24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525" y="1597875"/>
            <a:ext cx="2783050" cy="24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Belief Nets</a:t>
            </a:r>
            <a:endParaRPr/>
          </a:p>
        </p:txBody>
      </p:sp>
      <p:sp>
        <p:nvSpPr>
          <p:cNvPr id="377" name="Google Shape;377;p28"/>
          <p:cNvSpPr txBox="1"/>
          <p:nvPr>
            <p:ph idx="1" type="body"/>
          </p:nvPr>
        </p:nvSpPr>
        <p:spPr>
          <a:xfrm>
            <a:off x="1303800" y="1312125"/>
            <a:ext cx="7030500" cy="32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</a:t>
            </a:r>
            <a:r>
              <a:rPr lang="en" sz="1800"/>
              <a:t>ada capa aprende el input entero. (Distinto a las redes convolucionales)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Cuando el entrenamiento concluye, la red aprendió a detectar patrones inherentes en los datos, pero aún no sabemos nada acerca de esos patrones.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Así que hay una segunda parte de entrenamiento supervisado. Pero con una cantidad pequeña de datos.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Autoencoders</a:t>
            </a:r>
            <a:endParaRPr/>
          </a:p>
        </p:txBody>
      </p:sp>
      <p:sp>
        <p:nvSpPr>
          <p:cNvPr id="383" name="Google Shape;383;p29"/>
          <p:cNvSpPr txBox="1"/>
          <p:nvPr>
            <p:ph idx="1" type="body"/>
          </p:nvPr>
        </p:nvSpPr>
        <p:spPr>
          <a:xfrm>
            <a:off x="1303800" y="1312125"/>
            <a:ext cx="7030500" cy="17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Restricted Boltzmann Machines (</a:t>
            </a:r>
            <a:r>
              <a:rPr b="1" lang="en" sz="1800"/>
              <a:t>RBM</a:t>
            </a:r>
            <a:r>
              <a:rPr lang="en" sz="1800"/>
              <a:t>) y </a:t>
            </a:r>
            <a:r>
              <a:rPr b="1" lang="en" sz="1800"/>
              <a:t>Deep Belief Nets</a:t>
            </a:r>
            <a:r>
              <a:rPr lang="en" sz="1800"/>
              <a:t> son </a:t>
            </a:r>
            <a:r>
              <a:rPr b="1" lang="en" sz="1800"/>
              <a:t>Autoencoders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 autoencoder aprende a producir a la salida exactamente la misma información que recibe a la entrada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Entrada y salida igual número de neuronas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213" y="3126600"/>
            <a:ext cx="27336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Autoencoders</a:t>
            </a:r>
            <a:endParaRPr/>
          </a:p>
        </p:txBody>
      </p:sp>
      <p:sp>
        <p:nvSpPr>
          <p:cNvPr id="390" name="Google Shape;390;p30"/>
          <p:cNvSpPr txBox="1"/>
          <p:nvPr>
            <p:ph idx="1" type="body"/>
          </p:nvPr>
        </p:nvSpPr>
        <p:spPr>
          <a:xfrm>
            <a:off x="1303800" y="1312125"/>
            <a:ext cx="7030500" cy="17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Compresor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Reducción de dimensionalidad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28x28 pixeles tiene 750 =&gt; solo 30 números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Eliminación de ruido</a:t>
            </a:r>
            <a:endParaRPr/>
          </a:p>
        </p:txBody>
      </p:sp>
      <p:pic>
        <p:nvPicPr>
          <p:cNvPr id="391" name="Google Shape;3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425" y="2739100"/>
            <a:ext cx="2827346" cy="17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Autoencoders</a:t>
            </a:r>
            <a:endParaRPr/>
          </a:p>
        </p:txBody>
      </p:sp>
      <p:sp>
        <p:nvSpPr>
          <p:cNvPr id="397" name="Google Shape;397;p31"/>
          <p:cNvSpPr txBox="1"/>
          <p:nvPr>
            <p:ph idx="1" type="body"/>
          </p:nvPr>
        </p:nvSpPr>
        <p:spPr>
          <a:xfrm>
            <a:off x="559825" y="1312125"/>
            <a:ext cx="3595200" cy="29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Entrenamiento</a:t>
            </a:r>
            <a:r>
              <a:rPr lang="en" sz="1800"/>
              <a:t>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Se pueden entrenar con </a:t>
            </a:r>
            <a:r>
              <a:rPr b="1" lang="en" sz="1800"/>
              <a:t>Backpropagation</a:t>
            </a:r>
            <a:r>
              <a:rPr lang="en" sz="1800"/>
              <a:t>, pero utilizando una métrica particular llamada “</a:t>
            </a:r>
            <a:r>
              <a:rPr b="1" lang="en" sz="1800"/>
              <a:t>Loss</a:t>
            </a:r>
            <a:r>
              <a:rPr lang="en" sz="1800"/>
              <a:t>” (Cantidad de información que la red perdió al tratar de reconstruir el </a:t>
            </a:r>
            <a:r>
              <a:rPr i="1" lang="en" sz="1800"/>
              <a:t>input</a:t>
            </a:r>
            <a:r>
              <a:rPr lang="en" sz="1800"/>
              <a:t>)</a:t>
            </a:r>
            <a:endParaRPr sz="1800"/>
          </a:p>
        </p:txBody>
      </p:sp>
      <p:pic>
        <p:nvPicPr>
          <p:cNvPr id="398" name="Google Shape;3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675" y="1036250"/>
            <a:ext cx="4035625" cy="2747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superficiales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63" y="1405175"/>
            <a:ext cx="7987675" cy="34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2"/>
          <p:cNvSpPr txBox="1"/>
          <p:nvPr>
            <p:ph idx="1" type="body"/>
          </p:nvPr>
        </p:nvSpPr>
        <p:spPr>
          <a:xfrm>
            <a:off x="1303800" y="1478325"/>
            <a:ext cx="70305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Dominan completamente la visión espacial.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Desarrolladas por </a:t>
            </a:r>
            <a:r>
              <a:rPr b="1" lang="en" sz="1400"/>
              <a:t>Yann Lecun</a:t>
            </a:r>
            <a:r>
              <a:rPr lang="en" sz="1400"/>
              <a:t> of New York University. También es director del departamento de </a:t>
            </a:r>
            <a:r>
              <a:rPr b="1" lang="en" sz="1400"/>
              <a:t>AI de Facebook</a:t>
            </a:r>
            <a:r>
              <a:rPr lang="en" sz="1400"/>
              <a:t> (que usa estas redes para detectar caras en las fotos)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CFE2F3"/>
                </a:highlight>
              </a:rPr>
              <a:t>Después de que aunaron esfuerzos en 2015, Microsoft, Google y Baidu lograron que una </a:t>
            </a:r>
            <a:r>
              <a:rPr b="1" lang="en" sz="1400">
                <a:highlight>
                  <a:srgbClr val="CFE2F3"/>
                </a:highlight>
              </a:rPr>
              <a:t>computadora derrote a un humano </a:t>
            </a:r>
            <a:r>
              <a:rPr lang="en" sz="1400">
                <a:highlight>
                  <a:srgbClr val="CFE2F3"/>
                </a:highlight>
              </a:rPr>
              <a:t>en un concurso de reconocimiento visual de objetos. La primera vez en toda la historia de IA.</a:t>
            </a:r>
            <a:endParaRPr sz="1400">
              <a:highlight>
                <a:srgbClr val="CFE2F3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125" y="1597875"/>
            <a:ext cx="6184425" cy="32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900" y="1597875"/>
            <a:ext cx="4553750" cy="31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900" y="1597875"/>
            <a:ext cx="4601275" cy="31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650" y="1597875"/>
            <a:ext cx="4601275" cy="3122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75" y="2043963"/>
            <a:ext cx="3477800" cy="23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675" y="2043975"/>
            <a:ext cx="3930625" cy="23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650" y="1597875"/>
            <a:ext cx="4658700" cy="31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8"/>
          <p:cNvSpPr txBox="1"/>
          <p:nvPr/>
        </p:nvSpPr>
        <p:spPr>
          <a:xfrm>
            <a:off x="1875650" y="1189650"/>
            <a:ext cx="46587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Capa Convolucional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00" y="1714500"/>
            <a:ext cx="2716750" cy="29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800" y="1714500"/>
            <a:ext cx="2443250" cy="29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9"/>
          <p:cNvSpPr txBox="1"/>
          <p:nvPr/>
        </p:nvSpPr>
        <p:spPr>
          <a:xfrm>
            <a:off x="1875650" y="1189650"/>
            <a:ext cx="46587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Capa Convolucional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650" y="1597875"/>
            <a:ext cx="2916350" cy="31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0"/>
          <p:cNvSpPr txBox="1"/>
          <p:nvPr/>
        </p:nvSpPr>
        <p:spPr>
          <a:xfrm>
            <a:off x="1875650" y="1189650"/>
            <a:ext cx="46587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Capa Convolucional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1"/>
          <p:cNvSpPr txBox="1"/>
          <p:nvPr/>
        </p:nvSpPr>
        <p:spPr>
          <a:xfrm>
            <a:off x="1875650" y="1189650"/>
            <a:ext cx="46587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Capa RELU: Rectified Linear Unit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64" name="Google Shape;4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650" y="1597875"/>
            <a:ext cx="4579975" cy="32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1"/>
          <p:cNvSpPr txBox="1"/>
          <p:nvPr/>
        </p:nvSpPr>
        <p:spPr>
          <a:xfrm>
            <a:off x="6823025" y="2212013"/>
            <a:ext cx="1800000" cy="2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 capa se entrena con Backpropagation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de aprendizaje profundo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Restricted Boltzmann Machine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Autoencoder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Deep Belief Network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Convolutional 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Recurrent 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Recursive Neural Tensor Nets (RNTN)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2"/>
          <p:cNvSpPr txBox="1"/>
          <p:nvPr/>
        </p:nvSpPr>
        <p:spPr>
          <a:xfrm>
            <a:off x="1875650" y="1189650"/>
            <a:ext cx="46587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Capa Pooling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72" name="Google Shape;4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650" y="1597875"/>
            <a:ext cx="4567425" cy="32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2"/>
          <p:cNvSpPr txBox="1"/>
          <p:nvPr/>
        </p:nvSpPr>
        <p:spPr>
          <a:xfrm>
            <a:off x="6534350" y="1872325"/>
            <a:ext cx="2251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R</a:t>
            </a: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educción en la dimensionalidad 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3"/>
          <p:cNvSpPr txBox="1"/>
          <p:nvPr/>
        </p:nvSpPr>
        <p:spPr>
          <a:xfrm>
            <a:off x="1875650" y="1189650"/>
            <a:ext cx="46587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Capa </a:t>
            </a:r>
            <a:r>
              <a:rPr b="1" i="1" lang="en" sz="1800">
                <a:latin typeface="Maven Pro"/>
                <a:ea typeface="Maven Pro"/>
                <a:cs typeface="Maven Pro"/>
                <a:sym typeface="Maven Pro"/>
              </a:rPr>
              <a:t>Fully Connected</a:t>
            </a:r>
            <a:endParaRPr b="1" i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0" name="Google Shape;480;p43"/>
          <p:cNvSpPr txBox="1"/>
          <p:nvPr/>
        </p:nvSpPr>
        <p:spPr>
          <a:xfrm>
            <a:off x="6534350" y="1872325"/>
            <a:ext cx="2251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Sirve para clasificar los ejemplos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81" name="Google Shape;4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650" y="1597875"/>
            <a:ext cx="4565216" cy="3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4"/>
          <p:cNvSpPr txBox="1"/>
          <p:nvPr/>
        </p:nvSpPr>
        <p:spPr>
          <a:xfrm>
            <a:off x="1875650" y="1189650"/>
            <a:ext cx="46587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Arquitectura típica completa</a:t>
            </a:r>
            <a:endParaRPr b="1" i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8" name="Google Shape;488;p44"/>
          <p:cNvSpPr txBox="1"/>
          <p:nvPr/>
        </p:nvSpPr>
        <p:spPr>
          <a:xfrm>
            <a:off x="6840500" y="1872325"/>
            <a:ext cx="194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Múltiples capas: Convolucional, RELU y Pooling pero solo 1 FC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89" name="Google Shape;4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200" y="1672350"/>
            <a:ext cx="5093589" cy="3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5"/>
          <p:cNvSpPr txBox="1"/>
          <p:nvPr/>
        </p:nvSpPr>
        <p:spPr>
          <a:xfrm>
            <a:off x="1875650" y="1189650"/>
            <a:ext cx="46587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¿Qué es Convolución?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6" name="Google Shape;496;p45"/>
          <p:cNvSpPr txBox="1"/>
          <p:nvPr>
            <p:ph idx="1" type="body"/>
          </p:nvPr>
        </p:nvSpPr>
        <p:spPr>
          <a:xfrm>
            <a:off x="367375" y="1753800"/>
            <a:ext cx="79668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Es una manera de combinar dos funciones en una nueva</a:t>
            </a:r>
            <a:endParaRPr sz="1800"/>
          </a:p>
        </p:txBody>
      </p:sp>
      <p:pic>
        <p:nvPicPr>
          <p:cNvPr id="497" name="Google Shape;4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150" y="2353200"/>
            <a:ext cx="1631702" cy="24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738" y="1145875"/>
            <a:ext cx="5264523" cy="3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6"/>
          <p:cNvSpPr txBox="1"/>
          <p:nvPr/>
        </p:nvSpPr>
        <p:spPr>
          <a:xfrm>
            <a:off x="430275" y="2974150"/>
            <a:ext cx="21678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Convolución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 txBox="1"/>
          <p:nvPr/>
        </p:nvSpPr>
        <p:spPr>
          <a:xfrm>
            <a:off x="1303800" y="1154675"/>
            <a:ext cx="2167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Convolución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5" y="1779600"/>
            <a:ext cx="4439255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425" y="1679375"/>
            <a:ext cx="3953325" cy="15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8"/>
          <p:cNvSpPr txBox="1"/>
          <p:nvPr/>
        </p:nvSpPr>
        <p:spPr>
          <a:xfrm>
            <a:off x="1875650" y="1189650"/>
            <a:ext cx="46587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¿Qué es RELU?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19" name="Google Shape;519;p48"/>
          <p:cNvSpPr txBox="1"/>
          <p:nvPr>
            <p:ph idx="1" type="body"/>
          </p:nvPr>
        </p:nvSpPr>
        <p:spPr>
          <a:xfrm>
            <a:off x="367375" y="1753800"/>
            <a:ext cx="79668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Relu es básicamente la función de activación la cual es: </a:t>
            </a:r>
            <a:r>
              <a:rPr b="1" lang="en" sz="1800"/>
              <a:t>y = max(0,x)</a:t>
            </a:r>
            <a:r>
              <a:rPr lang="en" sz="1800"/>
              <a:t>  : dado un x de entrada, devuelve x si x&gt;0 sino devuelve 0: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20" name="Google Shape;5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038" y="2626950"/>
            <a:ext cx="2841930" cy="22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9"/>
          <p:cNvSpPr txBox="1"/>
          <p:nvPr/>
        </p:nvSpPr>
        <p:spPr>
          <a:xfrm>
            <a:off x="1875650" y="1189650"/>
            <a:ext cx="46587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Pooling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27" name="Google Shape;5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650" y="1672350"/>
            <a:ext cx="4658700" cy="319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50" y="1378175"/>
            <a:ext cx="8334299" cy="3765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00" y="2613725"/>
            <a:ext cx="4441501" cy="15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Recurrentes</a:t>
            </a:r>
            <a:endParaRPr/>
          </a:p>
        </p:txBody>
      </p:sp>
      <p:sp>
        <p:nvSpPr>
          <p:cNvPr id="540" name="Google Shape;540;p51"/>
          <p:cNvSpPr txBox="1"/>
          <p:nvPr>
            <p:ph idx="1" type="body"/>
          </p:nvPr>
        </p:nvSpPr>
        <p:spPr>
          <a:xfrm>
            <a:off x="1347550" y="1351475"/>
            <a:ext cx="7030500" cy="11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Útiles cuando los patrones en los datos cambian con el tiempo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Estas redes existen hace mucho tiempo pero han ganado popularidad recientemente gracias al trabajo de: </a:t>
            </a:r>
            <a:r>
              <a:rPr b="1" lang="en"/>
              <a:t>Jürgen Schmidhuber</a:t>
            </a:r>
            <a:r>
              <a:rPr lang="en"/>
              <a:t>, </a:t>
            </a:r>
            <a:r>
              <a:rPr b="1" lang="en"/>
              <a:t>Sepp Hochreiter</a:t>
            </a:r>
            <a:r>
              <a:rPr lang="en"/>
              <a:t> y </a:t>
            </a:r>
            <a:r>
              <a:rPr b="1" lang="en"/>
              <a:t>Alex Graves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1"/>
          <p:cNvSpPr txBox="1"/>
          <p:nvPr/>
        </p:nvSpPr>
        <p:spPr>
          <a:xfrm>
            <a:off x="1303800" y="4152300"/>
            <a:ext cx="70743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Pueden recibir una </a:t>
            </a:r>
            <a:r>
              <a:rPr b="1"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secuencia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de valores como </a:t>
            </a:r>
            <a:r>
              <a:rPr b="1"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entrada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y pueden también devolver una </a:t>
            </a:r>
            <a:r>
              <a:rPr b="1"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secuencia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de valores de </a:t>
            </a:r>
            <a:r>
              <a:rPr b="1"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salida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2" name="Google Shape;542;p51"/>
          <p:cNvSpPr txBox="1"/>
          <p:nvPr/>
        </p:nvSpPr>
        <p:spPr>
          <a:xfrm>
            <a:off x="3340800" y="2371650"/>
            <a:ext cx="25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Red desplegada en el tiempo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de aprendizaje profundo</a:t>
            </a:r>
            <a:endParaRPr/>
          </a:p>
        </p:txBody>
      </p:sp>
      <p:pic>
        <p:nvPicPr>
          <p:cNvPr descr="Resultado de imagen para deep learning pattern recognition"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564" y="1251650"/>
            <a:ext cx="6358877" cy="37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Recurrentes</a:t>
            </a:r>
            <a:endParaRPr/>
          </a:p>
        </p:txBody>
      </p:sp>
      <p:sp>
        <p:nvSpPr>
          <p:cNvPr id="548" name="Google Shape;548;p52"/>
          <p:cNvSpPr txBox="1"/>
          <p:nvPr>
            <p:ph idx="1" type="body"/>
          </p:nvPr>
        </p:nvSpPr>
        <p:spPr>
          <a:xfrm>
            <a:off x="1347550" y="1351475"/>
            <a:ext cx="7030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Capa de neuronas recurrentes desplegada en el tiempo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3275"/>
            <a:ext cx="8839200" cy="306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Recurrentes</a:t>
            </a:r>
            <a:endParaRPr/>
          </a:p>
        </p:txBody>
      </p:sp>
      <p:sp>
        <p:nvSpPr>
          <p:cNvPr id="555" name="Google Shape;555;p53"/>
          <p:cNvSpPr txBox="1"/>
          <p:nvPr>
            <p:ph idx="1" type="body"/>
          </p:nvPr>
        </p:nvSpPr>
        <p:spPr>
          <a:xfrm>
            <a:off x="1347550" y="1351475"/>
            <a:ext cx="7030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Ecuación de la salida de una capa recurrente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788" y="1895050"/>
            <a:ext cx="42005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3"/>
          <p:cNvSpPr txBox="1"/>
          <p:nvPr/>
        </p:nvSpPr>
        <p:spPr>
          <a:xfrm>
            <a:off x="1502825" y="2723450"/>
            <a:ext cx="7429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Celdas de memoria: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La parte de una red neuronal que mantiene algún estado a lo largo de los pasos de tiempo recibe el nombre de “Celda de memoria” o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simplemente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“celda”.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Cómo las redes recurrentes en el paso de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tiempo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, es una función de todas las salidas anteriores, se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podría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decir que tiene una especie de memoria….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Recurrentes</a:t>
            </a:r>
            <a:endParaRPr/>
          </a:p>
        </p:txBody>
      </p:sp>
      <p:sp>
        <p:nvSpPr>
          <p:cNvPr id="563" name="Google Shape;563;p54"/>
          <p:cNvSpPr txBox="1"/>
          <p:nvPr>
            <p:ph idx="1" type="body"/>
          </p:nvPr>
        </p:nvSpPr>
        <p:spPr>
          <a:xfrm>
            <a:off x="985700" y="1309025"/>
            <a:ext cx="2671800" cy="11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Entrada</a:t>
            </a:r>
            <a:r>
              <a:rPr lang="en" sz="1800"/>
              <a:t>: secuencia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Salida</a:t>
            </a:r>
            <a:r>
              <a:rPr lang="en" sz="1800"/>
              <a:t>: </a:t>
            </a:r>
            <a:r>
              <a:rPr lang="en" sz="1800"/>
              <a:t>secuencia</a:t>
            </a:r>
            <a:r>
              <a:rPr lang="en" sz="1800"/>
              <a:t>   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4" name="Google Shape;564;p54"/>
          <p:cNvSpPr/>
          <p:nvPr/>
        </p:nvSpPr>
        <p:spPr>
          <a:xfrm>
            <a:off x="3927000" y="2020625"/>
            <a:ext cx="997500" cy="39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700" y="2695075"/>
            <a:ext cx="3352700" cy="1972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p54"/>
          <p:cNvGrpSpPr/>
          <p:nvPr/>
        </p:nvGrpSpPr>
        <p:grpSpPr>
          <a:xfrm>
            <a:off x="4975875" y="506300"/>
            <a:ext cx="3970552" cy="1905525"/>
            <a:chOff x="4975875" y="506300"/>
            <a:chExt cx="3970552" cy="1905525"/>
          </a:xfrm>
        </p:grpSpPr>
        <p:sp>
          <p:nvSpPr>
            <p:cNvPr id="567" name="Google Shape;567;p54"/>
            <p:cNvSpPr txBox="1"/>
            <p:nvPr/>
          </p:nvSpPr>
          <p:spPr>
            <a:xfrm>
              <a:off x="4975875" y="779850"/>
              <a:ext cx="2325300" cy="9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clasificar vídeos</a:t>
              </a:r>
              <a:r>
                <a:rPr lang="en" sz="18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" sz="18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cuadro a cuadro</a:t>
              </a:r>
              <a:endParaRPr/>
            </a:p>
          </p:txBody>
        </p:sp>
        <p:pic>
          <p:nvPicPr>
            <p:cNvPr id="568" name="Google Shape;568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29751" y="506300"/>
              <a:ext cx="2116675" cy="190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9" name="Google Shape;569;p54"/>
          <p:cNvSpPr txBox="1"/>
          <p:nvPr/>
        </p:nvSpPr>
        <p:spPr>
          <a:xfrm>
            <a:off x="5065900" y="2765775"/>
            <a:ext cx="4064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Series temporales: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Por ejemplo, precios de acciones, se introducen los precios de los últimos N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días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la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salida deben ser los precios desplazados un día en el futuro (N-1 hasta mañana)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Recurrentes</a:t>
            </a:r>
            <a:endParaRPr/>
          </a:p>
        </p:txBody>
      </p:sp>
      <p:sp>
        <p:nvSpPr>
          <p:cNvPr id="575" name="Google Shape;575;p55"/>
          <p:cNvSpPr txBox="1"/>
          <p:nvPr>
            <p:ph idx="1" type="body"/>
          </p:nvPr>
        </p:nvSpPr>
        <p:spPr>
          <a:xfrm>
            <a:off x="985700" y="1309025"/>
            <a:ext cx="2671800" cy="11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Entrada</a:t>
            </a:r>
            <a:r>
              <a:rPr lang="en" sz="1800"/>
              <a:t>: secuencia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Salida</a:t>
            </a:r>
            <a:r>
              <a:rPr lang="en" sz="1800"/>
              <a:t>: </a:t>
            </a:r>
            <a:r>
              <a:rPr lang="en" sz="1800"/>
              <a:t>singular</a:t>
            </a:r>
            <a:r>
              <a:rPr lang="en" sz="1800"/>
              <a:t>   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6" name="Google Shape;576;p55"/>
          <p:cNvSpPr/>
          <p:nvPr/>
        </p:nvSpPr>
        <p:spPr>
          <a:xfrm>
            <a:off x="3941100" y="1486500"/>
            <a:ext cx="997500" cy="39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5"/>
          <p:cNvSpPr txBox="1"/>
          <p:nvPr/>
        </p:nvSpPr>
        <p:spPr>
          <a:xfrm>
            <a:off x="5173450" y="1309025"/>
            <a:ext cx="37869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clasificación de documentos</a:t>
            </a:r>
            <a:endParaRPr/>
          </a:p>
        </p:txBody>
      </p:sp>
      <p:pic>
        <p:nvPicPr>
          <p:cNvPr id="578" name="Google Shape;5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325" y="2379200"/>
            <a:ext cx="2806919" cy="25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50" y="2637900"/>
            <a:ext cx="2957766" cy="23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5"/>
          <p:cNvSpPr txBox="1"/>
          <p:nvPr/>
        </p:nvSpPr>
        <p:spPr>
          <a:xfrm>
            <a:off x="3387000" y="2616225"/>
            <a:ext cx="2671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Entrada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Secuencia de palabras de una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crítica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cinematográfica.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Cada palabra en un paso de tiempo.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Salida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: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un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único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valor entre -1 y 1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(-1[odio], +1[amor])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Recurrentes</a:t>
            </a:r>
            <a:endParaRPr/>
          </a:p>
        </p:txBody>
      </p:sp>
      <p:sp>
        <p:nvSpPr>
          <p:cNvPr id="586" name="Google Shape;586;p56"/>
          <p:cNvSpPr txBox="1"/>
          <p:nvPr>
            <p:ph idx="1" type="body"/>
          </p:nvPr>
        </p:nvSpPr>
        <p:spPr>
          <a:xfrm>
            <a:off x="985700" y="1309025"/>
            <a:ext cx="2476200" cy="11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Entrada</a:t>
            </a:r>
            <a:r>
              <a:rPr lang="en" sz="1800"/>
              <a:t>: singular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Salida</a:t>
            </a:r>
            <a:r>
              <a:rPr lang="en" sz="1800"/>
              <a:t>: secuencia   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7" name="Google Shape;587;p56"/>
          <p:cNvSpPr/>
          <p:nvPr/>
        </p:nvSpPr>
        <p:spPr>
          <a:xfrm>
            <a:off x="3941100" y="1486500"/>
            <a:ext cx="997500" cy="39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6"/>
          <p:cNvSpPr txBox="1"/>
          <p:nvPr/>
        </p:nvSpPr>
        <p:spPr>
          <a:xfrm>
            <a:off x="5143800" y="990325"/>
            <a:ext cx="3861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Etiquetamiento</a:t>
            </a:r>
            <a:endParaRPr/>
          </a:p>
        </p:txBody>
      </p:sp>
      <p:pic>
        <p:nvPicPr>
          <p:cNvPr id="589" name="Google Shape;5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50" y="2652725"/>
            <a:ext cx="3335059" cy="23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6"/>
          <p:cNvSpPr txBox="1"/>
          <p:nvPr/>
        </p:nvSpPr>
        <p:spPr>
          <a:xfrm>
            <a:off x="4268950" y="2101050"/>
            <a:ext cx="426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Pasamos una imagen una y otra vez (o la salida de un red Convolucional) y va generando una secuencia de palabras que puede ser un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título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para la imagen.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1" name="Google Shape;5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900" y="3206253"/>
            <a:ext cx="5592149" cy="18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Recurrentes</a:t>
            </a:r>
            <a:endParaRPr/>
          </a:p>
        </p:txBody>
      </p:sp>
      <p:sp>
        <p:nvSpPr>
          <p:cNvPr id="597" name="Google Shape;597;p57"/>
          <p:cNvSpPr txBox="1"/>
          <p:nvPr/>
        </p:nvSpPr>
        <p:spPr>
          <a:xfrm>
            <a:off x="1222450" y="1309025"/>
            <a:ext cx="67677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 se introduce una pequeña demora, la red puede de forma estadística, pronosticar la demanda en una cadena de suministros.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8" name="Google Shape;5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450" y="2294000"/>
            <a:ext cx="6603603" cy="28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Recurrentes</a:t>
            </a:r>
            <a:endParaRPr/>
          </a:p>
        </p:txBody>
      </p:sp>
      <p:sp>
        <p:nvSpPr>
          <p:cNvPr id="604" name="Google Shape;604;p58"/>
          <p:cNvSpPr txBox="1"/>
          <p:nvPr/>
        </p:nvSpPr>
        <p:spPr>
          <a:xfrm>
            <a:off x="1222450" y="1309025"/>
            <a:ext cx="67677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Apilamiento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5" name="Google Shape;6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488" y="1597875"/>
            <a:ext cx="3947036" cy="33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Recurrentes</a:t>
            </a:r>
            <a:endParaRPr/>
          </a:p>
        </p:txBody>
      </p:sp>
      <p:sp>
        <p:nvSpPr>
          <p:cNvPr id="611" name="Google Shape;611;p59"/>
          <p:cNvSpPr txBox="1"/>
          <p:nvPr/>
        </p:nvSpPr>
        <p:spPr>
          <a:xfrm>
            <a:off x="1222450" y="1309025"/>
            <a:ext cx="6767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Problemas de entrenamiento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el problema del desvanecimiento del gradiente es exponencialmente peor.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2" name="Google Shape;612;p59"/>
          <p:cNvSpPr txBox="1"/>
          <p:nvPr/>
        </p:nvSpPr>
        <p:spPr>
          <a:xfrm>
            <a:off x="1303800" y="2072100"/>
            <a:ext cx="6767700" cy="99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 sola capa con 100 pasos temporales es como entrenar una red de 100 capas de alimentación hacia adelante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3" name="Google Shape;6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825" y="3247425"/>
            <a:ext cx="37909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Recurrentes</a:t>
            </a:r>
            <a:endParaRPr/>
          </a:p>
        </p:txBody>
      </p:sp>
      <p:sp>
        <p:nvSpPr>
          <p:cNvPr id="619" name="Google Shape;619;p60"/>
          <p:cNvSpPr txBox="1"/>
          <p:nvPr/>
        </p:nvSpPr>
        <p:spPr>
          <a:xfrm>
            <a:off x="1188150" y="1201450"/>
            <a:ext cx="6767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Soluciones posibles a los p</a:t>
            </a: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roblemas de entrenamiento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0" name="Google Shape;620;p60"/>
          <p:cNvSpPr txBox="1"/>
          <p:nvPr>
            <p:ph idx="1" type="body"/>
          </p:nvPr>
        </p:nvSpPr>
        <p:spPr>
          <a:xfrm>
            <a:off x="1188150" y="1914125"/>
            <a:ext cx="3096900" cy="20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Gating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LSTM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GRU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Gradient Clipping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Optimizers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Steeper gates</a:t>
            </a:r>
            <a:endParaRPr/>
          </a:p>
        </p:txBody>
      </p:sp>
      <p:sp>
        <p:nvSpPr>
          <p:cNvPr id="621" name="Google Shape;621;p60"/>
          <p:cNvSpPr txBox="1"/>
          <p:nvPr>
            <p:ph idx="1" type="body"/>
          </p:nvPr>
        </p:nvSpPr>
        <p:spPr>
          <a:xfrm>
            <a:off x="5075650" y="1914125"/>
            <a:ext cx="31395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Gating es una técnica que le dice a la red cuando olvidar el input y cuando recordarlo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Recurrentes vs. Redes hacia adelante</a:t>
            </a:r>
            <a:endParaRPr/>
          </a:p>
        </p:txBody>
      </p:sp>
      <p:sp>
        <p:nvSpPr>
          <p:cNvPr id="627" name="Google Shape;627;p61"/>
          <p:cNvSpPr txBox="1"/>
          <p:nvPr/>
        </p:nvSpPr>
        <p:spPr>
          <a:xfrm>
            <a:off x="469425" y="1597875"/>
            <a:ext cx="47823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 hacia adelante: 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Clasificación o regresión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 Recurrente: 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Serie, predicción, pronóstico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8" name="Google Shape;6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900" y="1359700"/>
            <a:ext cx="3739925" cy="36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88625" y="772725"/>
            <a:ext cx="6366900" cy="3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¿Para qué puedo usar una red de aprendizaje profundo?</a:t>
            </a:r>
            <a:endParaRPr sz="4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2"/>
          <p:cNvSpPr txBox="1"/>
          <p:nvPr>
            <p:ph type="ctrTitle"/>
          </p:nvPr>
        </p:nvSpPr>
        <p:spPr>
          <a:xfrm>
            <a:off x="824000" y="293409"/>
            <a:ext cx="7302900" cy="31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de Tensores Recursivas (</a:t>
            </a:r>
            <a:r>
              <a:rPr i="1" lang="en"/>
              <a:t>Recursive Neural Tensor Nets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3"/>
          <p:cNvSpPr txBox="1"/>
          <p:nvPr>
            <p:ph type="title"/>
          </p:nvPr>
        </p:nvSpPr>
        <p:spPr>
          <a:xfrm>
            <a:off x="1303800" y="598575"/>
            <a:ext cx="70305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Redes Neuronales de Tensores Recursivas</a:t>
            </a:r>
            <a:endParaRPr sz="2400"/>
          </a:p>
        </p:txBody>
      </p:sp>
      <p:sp>
        <p:nvSpPr>
          <p:cNvPr id="639" name="Google Shape;639;p63"/>
          <p:cNvSpPr txBox="1"/>
          <p:nvPr>
            <p:ph idx="1" type="body"/>
          </p:nvPr>
        </p:nvSpPr>
        <p:spPr>
          <a:xfrm>
            <a:off x="404075" y="1501050"/>
            <a:ext cx="40164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</a:t>
            </a:r>
            <a:r>
              <a:rPr lang="en" sz="1400"/>
              <a:t>readas por </a:t>
            </a:r>
            <a:r>
              <a:rPr b="1" lang="en" sz="1400"/>
              <a:t>Richard Socher</a:t>
            </a:r>
            <a:r>
              <a:rPr lang="en" sz="1400"/>
              <a:t> de MetaMind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Para realizar tareas de análisis de sentimiento, tiene en cuenta el </a:t>
            </a:r>
            <a:r>
              <a:rPr b="1" lang="en" sz="1400"/>
              <a:t>orden</a:t>
            </a:r>
            <a:r>
              <a:rPr lang="en" sz="1400"/>
              <a:t> y la </a:t>
            </a:r>
            <a:r>
              <a:rPr b="1" lang="en" sz="1400"/>
              <a:t>agrupación sintáctica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Tienen estructura de árbol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Neuronas raiz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Neuronas Hojas</a:t>
            </a:r>
            <a:endParaRPr sz="1400"/>
          </a:p>
        </p:txBody>
      </p:sp>
      <p:pic>
        <p:nvPicPr>
          <p:cNvPr id="640" name="Google Shape;6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975" y="1222575"/>
            <a:ext cx="3857200" cy="37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"/>
          <p:cNvSpPr txBox="1"/>
          <p:nvPr>
            <p:ph type="title"/>
          </p:nvPr>
        </p:nvSpPr>
        <p:spPr>
          <a:xfrm>
            <a:off x="1303800" y="598575"/>
            <a:ext cx="70305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Redes Neuronales de Tensores Recursivas</a:t>
            </a:r>
            <a:endParaRPr sz="2400"/>
          </a:p>
        </p:txBody>
      </p:sp>
      <p:sp>
        <p:nvSpPr>
          <p:cNvPr id="646" name="Google Shape;646;p64"/>
          <p:cNvSpPr txBox="1"/>
          <p:nvPr>
            <p:ph idx="1" type="body"/>
          </p:nvPr>
        </p:nvSpPr>
        <p:spPr>
          <a:xfrm>
            <a:off x="407400" y="1468588"/>
            <a:ext cx="8329200" cy="9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El nodo raíz genera un “score” que es vuelto a ingresar en los nodos hojas de forma recursiva</a:t>
            </a:r>
            <a:endParaRPr b="1" sz="1800"/>
          </a:p>
        </p:txBody>
      </p:sp>
      <p:sp>
        <p:nvSpPr>
          <p:cNvPr id="647" name="Google Shape;647;p64"/>
          <p:cNvSpPr txBox="1"/>
          <p:nvPr>
            <p:ph idx="1" type="body"/>
          </p:nvPr>
        </p:nvSpPr>
        <p:spPr>
          <a:xfrm>
            <a:off x="654450" y="2617000"/>
            <a:ext cx="83292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Veamos un ejemplo con la siguiente frase en inglés</a:t>
            </a:r>
            <a:endParaRPr b="1" sz="1800"/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/>
              <a:t>“The car is fast”</a:t>
            </a:r>
            <a:endParaRPr b="1"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5"/>
          <p:cNvSpPr txBox="1"/>
          <p:nvPr>
            <p:ph type="title"/>
          </p:nvPr>
        </p:nvSpPr>
        <p:spPr>
          <a:xfrm>
            <a:off x="1303800" y="598575"/>
            <a:ext cx="70305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Redes Neuronales de Tensores Recursivas</a:t>
            </a:r>
            <a:endParaRPr sz="2400"/>
          </a:p>
        </p:txBody>
      </p:sp>
      <p:sp>
        <p:nvSpPr>
          <p:cNvPr id="653" name="Google Shape;653;p65"/>
          <p:cNvSpPr txBox="1"/>
          <p:nvPr>
            <p:ph idx="1" type="body"/>
          </p:nvPr>
        </p:nvSpPr>
        <p:spPr>
          <a:xfrm>
            <a:off x="4664900" y="1468629"/>
            <a:ext cx="4071600" cy="30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“Alimentamos” con las dos primeras palabras a los grupos hojas uno y dos respectivamente.</a:t>
            </a:r>
            <a:endParaRPr b="1" sz="1800"/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654" name="Google Shape;6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50" y="1468600"/>
            <a:ext cx="3976200" cy="31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6"/>
          <p:cNvSpPr txBox="1"/>
          <p:nvPr>
            <p:ph type="title"/>
          </p:nvPr>
        </p:nvSpPr>
        <p:spPr>
          <a:xfrm>
            <a:off x="1303800" y="598575"/>
            <a:ext cx="70305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Redes Neuronales de Tensores Recursivas</a:t>
            </a:r>
            <a:endParaRPr sz="2400"/>
          </a:p>
        </p:txBody>
      </p:sp>
      <p:sp>
        <p:nvSpPr>
          <p:cNvPr id="660" name="Google Shape;660;p66"/>
          <p:cNvSpPr txBox="1"/>
          <p:nvPr>
            <p:ph idx="1" type="body"/>
          </p:nvPr>
        </p:nvSpPr>
        <p:spPr>
          <a:xfrm>
            <a:off x="621800" y="4506300"/>
            <a:ext cx="29013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Paso 02</a:t>
            </a:r>
            <a:endParaRPr b="1" sz="1800"/>
          </a:p>
        </p:txBody>
      </p:sp>
      <p:pic>
        <p:nvPicPr>
          <p:cNvPr id="661" name="Google Shape;66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63" y="1485900"/>
            <a:ext cx="2901173" cy="3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425" y="1485900"/>
            <a:ext cx="2699868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6"/>
          <p:cNvSpPr txBox="1"/>
          <p:nvPr>
            <p:ph idx="1" type="body"/>
          </p:nvPr>
        </p:nvSpPr>
        <p:spPr>
          <a:xfrm>
            <a:off x="5533713" y="4447625"/>
            <a:ext cx="29013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Paso 03</a:t>
            </a:r>
            <a:endParaRPr b="1"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7"/>
          <p:cNvSpPr txBox="1"/>
          <p:nvPr>
            <p:ph type="title"/>
          </p:nvPr>
        </p:nvSpPr>
        <p:spPr>
          <a:xfrm>
            <a:off x="1303800" y="598575"/>
            <a:ext cx="70305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Redes Neuronales de Tensores Recursivas</a:t>
            </a:r>
            <a:endParaRPr sz="2400"/>
          </a:p>
        </p:txBody>
      </p:sp>
      <p:sp>
        <p:nvSpPr>
          <p:cNvPr id="669" name="Google Shape;669;p67"/>
          <p:cNvSpPr txBox="1"/>
          <p:nvPr>
            <p:ph idx="1" type="body"/>
          </p:nvPr>
        </p:nvSpPr>
        <p:spPr>
          <a:xfrm>
            <a:off x="1247700" y="1733150"/>
            <a:ext cx="35541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Etiquetamiento gramatical</a:t>
            </a:r>
            <a:endParaRPr b="1" sz="1800"/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Una vez que la red obtuvo el mejor parser, vuelve sobre sus pasos (</a:t>
            </a:r>
            <a:r>
              <a:rPr i="1" lang="en" sz="1400"/>
              <a:t>backtracks</a:t>
            </a:r>
            <a:r>
              <a:rPr lang="en" sz="1400"/>
              <a:t>) a través del parser para obtener las etiquetas gramaticales:</a:t>
            </a:r>
            <a:endParaRPr sz="1400"/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670" name="Google Shape;67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951" y="1733150"/>
            <a:ext cx="3290948" cy="32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8"/>
          <p:cNvSpPr txBox="1"/>
          <p:nvPr>
            <p:ph type="title"/>
          </p:nvPr>
        </p:nvSpPr>
        <p:spPr>
          <a:xfrm>
            <a:off x="1303800" y="598575"/>
            <a:ext cx="70305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Redes Neuronales de Tensores Recursivas</a:t>
            </a:r>
            <a:endParaRPr sz="2400"/>
          </a:p>
        </p:txBody>
      </p:sp>
      <p:sp>
        <p:nvSpPr>
          <p:cNvPr id="676" name="Google Shape;676;p68"/>
          <p:cNvSpPr txBox="1"/>
          <p:nvPr>
            <p:ph idx="1" type="body"/>
          </p:nvPr>
        </p:nvSpPr>
        <p:spPr>
          <a:xfrm>
            <a:off x="499725" y="3361425"/>
            <a:ext cx="24225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Etiqueta esto como frase nominal</a:t>
            </a:r>
            <a:endParaRPr b="1" sz="1800"/>
          </a:p>
        </p:txBody>
      </p:sp>
      <p:pic>
        <p:nvPicPr>
          <p:cNvPr id="677" name="Google Shape;67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25" y="1824850"/>
            <a:ext cx="2422610" cy="153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264" y="1824850"/>
            <a:ext cx="4710816" cy="1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8"/>
          <p:cNvSpPr txBox="1"/>
          <p:nvPr>
            <p:ph idx="1" type="body"/>
          </p:nvPr>
        </p:nvSpPr>
        <p:spPr>
          <a:xfrm>
            <a:off x="3094275" y="3361425"/>
            <a:ext cx="47109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Luego vuelve sobre este paso y etiqueta el árbol como Frase Verbal</a:t>
            </a:r>
            <a:endParaRPr b="1"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9"/>
          <p:cNvSpPr txBox="1"/>
          <p:nvPr>
            <p:ph type="title"/>
          </p:nvPr>
        </p:nvSpPr>
        <p:spPr>
          <a:xfrm>
            <a:off x="1303800" y="598575"/>
            <a:ext cx="70305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Redes Neuronales de Tensores Recursivas</a:t>
            </a:r>
            <a:endParaRPr sz="2400"/>
          </a:p>
        </p:txBody>
      </p:sp>
      <p:sp>
        <p:nvSpPr>
          <p:cNvPr id="685" name="Google Shape;685;p69"/>
          <p:cNvSpPr txBox="1"/>
          <p:nvPr>
            <p:ph idx="1" type="body"/>
          </p:nvPr>
        </p:nvSpPr>
        <p:spPr>
          <a:xfrm>
            <a:off x="1303800" y="4371525"/>
            <a:ext cx="4069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Etiqueta todo como “S”</a:t>
            </a:r>
            <a:endParaRPr b="1" sz="1800"/>
          </a:p>
        </p:txBody>
      </p:sp>
      <p:pic>
        <p:nvPicPr>
          <p:cNvPr id="686" name="Google Shape;6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84750"/>
            <a:ext cx="4069700" cy="29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9"/>
          <p:cNvSpPr txBox="1"/>
          <p:nvPr>
            <p:ph idx="1" type="body"/>
          </p:nvPr>
        </p:nvSpPr>
        <p:spPr>
          <a:xfrm>
            <a:off x="5373600" y="1384750"/>
            <a:ext cx="33210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Este tipo de redes utilizan </a:t>
            </a:r>
            <a:r>
              <a:rPr b="1" lang="en" sz="1400"/>
              <a:t>BackPropagation</a:t>
            </a:r>
            <a:r>
              <a:rPr lang="en" sz="1400"/>
              <a:t>. Para ello comparan el árbol de dependencias obtenido con un árbol de dependencias generado a mano para una misma oración de entrada</a:t>
            </a:r>
            <a:endParaRPr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0"/>
          <p:cNvSpPr txBox="1"/>
          <p:nvPr>
            <p:ph type="title"/>
          </p:nvPr>
        </p:nvSpPr>
        <p:spPr>
          <a:xfrm>
            <a:off x="1303800" y="598575"/>
            <a:ext cx="70305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Redes Neuronales de Tensores Recursivas</a:t>
            </a:r>
            <a:endParaRPr sz="2400"/>
          </a:p>
        </p:txBody>
      </p:sp>
      <p:sp>
        <p:nvSpPr>
          <p:cNvPr id="693" name="Google Shape;693;p70"/>
          <p:cNvSpPr txBox="1"/>
          <p:nvPr>
            <p:ph idx="1" type="body"/>
          </p:nvPr>
        </p:nvSpPr>
        <p:spPr>
          <a:xfrm>
            <a:off x="1303800" y="1134450"/>
            <a:ext cx="623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latin typeface="Maven Pro"/>
                <a:ea typeface="Maven Pro"/>
                <a:cs typeface="Maven Pro"/>
                <a:sym typeface="Maven Pro"/>
              </a:rPr>
              <a:t>Usos</a:t>
            </a:r>
            <a:endParaRPr b="1" sz="2400"/>
          </a:p>
        </p:txBody>
      </p:sp>
      <p:pic>
        <p:nvPicPr>
          <p:cNvPr id="694" name="Google Shape;6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75" y="1705388"/>
            <a:ext cx="4253425" cy="24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725" y="1697213"/>
            <a:ext cx="4253425" cy="2436428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0"/>
          <p:cNvSpPr txBox="1"/>
          <p:nvPr>
            <p:ph idx="1" type="body"/>
          </p:nvPr>
        </p:nvSpPr>
        <p:spPr>
          <a:xfrm>
            <a:off x="192575" y="4125450"/>
            <a:ext cx="42534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Especialmente Análisis de Sentimientos</a:t>
            </a:r>
            <a:endParaRPr sz="1400"/>
          </a:p>
        </p:txBody>
      </p:sp>
      <p:sp>
        <p:nvSpPr>
          <p:cNvPr id="697" name="Google Shape;697;p70"/>
          <p:cNvSpPr txBox="1"/>
          <p:nvPr>
            <p:ph idx="1" type="body"/>
          </p:nvPr>
        </p:nvSpPr>
        <p:spPr>
          <a:xfrm>
            <a:off x="4715738" y="4125450"/>
            <a:ext cx="42534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Detección de componentes en imágenes</a:t>
            </a:r>
            <a:endParaRPr sz="1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1"/>
          <p:cNvSpPr txBox="1"/>
          <p:nvPr>
            <p:ph type="title"/>
          </p:nvPr>
        </p:nvSpPr>
        <p:spPr>
          <a:xfrm>
            <a:off x="1303800" y="598575"/>
            <a:ext cx="70305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Redes Neuronales de Tensores Recursivas</a:t>
            </a:r>
            <a:endParaRPr sz="2400"/>
          </a:p>
        </p:txBody>
      </p:sp>
      <p:sp>
        <p:nvSpPr>
          <p:cNvPr id="703" name="Google Shape;703;p71"/>
          <p:cNvSpPr txBox="1"/>
          <p:nvPr>
            <p:ph idx="1" type="body"/>
          </p:nvPr>
        </p:nvSpPr>
        <p:spPr>
          <a:xfrm>
            <a:off x="1303800" y="1134450"/>
            <a:ext cx="623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latin typeface="Maven Pro"/>
                <a:ea typeface="Maven Pro"/>
                <a:cs typeface="Maven Pro"/>
                <a:sym typeface="Maven Pro"/>
              </a:rPr>
              <a:t>Usos y ejemplos de aplicaciones</a:t>
            </a:r>
            <a:endParaRPr b="1" sz="2400"/>
          </a:p>
        </p:txBody>
      </p:sp>
      <p:sp>
        <p:nvSpPr>
          <p:cNvPr id="704" name="Google Shape;704;p71"/>
          <p:cNvSpPr txBox="1"/>
          <p:nvPr>
            <p:ph idx="1" type="body"/>
          </p:nvPr>
        </p:nvSpPr>
        <p:spPr>
          <a:xfrm>
            <a:off x="1303800" y="1621850"/>
            <a:ext cx="59037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Reconocimiento de </a:t>
            </a:r>
            <a:r>
              <a:rPr b="1" lang="en" sz="1400"/>
              <a:t>imágenes</a:t>
            </a:r>
            <a:r>
              <a:rPr lang="en" sz="1400"/>
              <a:t>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https://www.clarifai.com/demo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Análisis de sentimiento en Twitter</a:t>
            </a:r>
            <a:r>
              <a:rPr lang="en" sz="1400"/>
              <a:t>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http://www.MetaMind.io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Detección de Cáncer</a:t>
            </a:r>
            <a:r>
              <a:rPr lang="en" sz="1400"/>
              <a:t> (más de 6mil factores)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Radiología</a:t>
            </a:r>
            <a:r>
              <a:rPr lang="en" sz="1400"/>
              <a:t> (Usando tomógrafos computados y similares, detectan posibles tumores)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Finanzas</a:t>
            </a:r>
            <a:r>
              <a:rPr lang="en" sz="1400"/>
              <a:t> (predicción de las finanzas)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Publicidad digital</a:t>
            </a:r>
            <a:r>
              <a:rPr lang="en" sz="1400"/>
              <a:t> (optimizar segmentos, clientes, etc.)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Detección de Fraude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Cliente inteligente, ventas por internet etc.</a:t>
            </a:r>
            <a:endParaRPr b="1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type="title"/>
          </p:nvPr>
        </p:nvSpPr>
        <p:spPr>
          <a:xfrm>
            <a:off x="1303800" y="598575"/>
            <a:ext cx="70305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no supervisado</a:t>
            </a:r>
            <a:endParaRPr/>
          </a:p>
        </p:txBody>
      </p:sp>
      <p:sp>
        <p:nvSpPr>
          <p:cNvPr id="307" name="Google Shape;307;p18"/>
          <p:cNvSpPr txBox="1"/>
          <p:nvPr/>
        </p:nvSpPr>
        <p:spPr>
          <a:xfrm>
            <a:off x="1565800" y="1303275"/>
            <a:ext cx="5126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(</a:t>
            </a:r>
            <a:r>
              <a:rPr b="1" lang="en" sz="2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extracción de patrones)</a:t>
            </a:r>
            <a:endParaRPr b="1" sz="2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8" name="Google Shape;308;p18"/>
          <p:cNvPicPr preferRelativeResize="0"/>
          <p:nvPr/>
        </p:nvPicPr>
        <p:blipFill rotWithShape="1">
          <a:blip r:embed="rId3">
            <a:alphaModFix/>
          </a:blip>
          <a:srcRect b="0" l="2780" r="0" t="24913"/>
          <a:stretch/>
        </p:blipFill>
        <p:spPr>
          <a:xfrm>
            <a:off x="488025" y="1968175"/>
            <a:ext cx="7846275" cy="30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1303800" y="598575"/>
            <a:ext cx="70305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supervisado</a:t>
            </a:r>
            <a:endParaRPr/>
          </a:p>
        </p:txBody>
      </p:sp>
      <p:sp>
        <p:nvSpPr>
          <p:cNvPr id="314" name="Google Shape;314;p19"/>
          <p:cNvSpPr txBox="1"/>
          <p:nvPr/>
        </p:nvSpPr>
        <p:spPr>
          <a:xfrm>
            <a:off x="1565800" y="1303275"/>
            <a:ext cx="5126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(patrones etiquetados)</a:t>
            </a:r>
            <a:endParaRPr b="1" sz="2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275625" y="1994350"/>
            <a:ext cx="4552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Procesamiento de texto (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Análisis de sentimiento, 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Parsing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Name Entity Recognition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Recurrent Net (a nivel de carácter)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Recursive Neural Tensor Nets (RNTN)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Convolutional Net (para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de sentimiento)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Reconocimiento de imágenes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Deep Belief Network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Convolutional Net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9"/>
          <p:cNvSpPr txBox="1"/>
          <p:nvPr/>
        </p:nvSpPr>
        <p:spPr>
          <a:xfrm>
            <a:off x="5334300" y="1994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Reconocimiento de objetos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Convolutional Net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Recursive Neural Tensor Nets (RNTN)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Reconocimiento del habla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Recurrent Net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1303800" y="598575"/>
            <a:ext cx="70305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general:</a:t>
            </a:r>
            <a:endParaRPr/>
          </a:p>
        </p:txBody>
      </p:sp>
      <p:pic>
        <p:nvPicPr>
          <p:cNvPr id="322" name="Google Shape;3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450" y="598575"/>
            <a:ext cx="411480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0"/>
          <p:cNvSpPr txBox="1"/>
          <p:nvPr/>
        </p:nvSpPr>
        <p:spPr>
          <a:xfrm>
            <a:off x="353600" y="1390850"/>
            <a:ext cx="37140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Clasificación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=&gt;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Deep Belief Networks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y Perceptrones Multicapa con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Rectified Linear Units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Análisis de series de tiempo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=&gt;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Recurrent Net</a:t>
            </a:r>
            <a:endParaRPr i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>
            <p:ph type="ctrTitle"/>
          </p:nvPr>
        </p:nvSpPr>
        <p:spPr>
          <a:xfrm>
            <a:off x="297050" y="229300"/>
            <a:ext cx="8495700" cy="15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Entrenamiento de Redes Neuronales Profundas</a:t>
            </a:r>
            <a:endParaRPr/>
          </a:p>
        </p:txBody>
      </p:sp>
      <p:sp>
        <p:nvSpPr>
          <p:cNvPr id="329" name="Google Shape;329;p21"/>
          <p:cNvSpPr txBox="1"/>
          <p:nvPr>
            <p:ph idx="1" type="subTitle"/>
          </p:nvPr>
        </p:nvSpPr>
        <p:spPr>
          <a:xfrm>
            <a:off x="524350" y="1777300"/>
            <a:ext cx="8340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¿Por qué tardaron casi 50 años en aparecer?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¿Qué pasa con el método BackPropagation? 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